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64"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FA67B001-E0F6-48C8-B47D-4767513CD964}" type="datetimeFigureOut">
              <a:rPr lang="en-US" smtClean="0"/>
              <a:t>5/6/2024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1CACB5D-FD34-4DF6-9EBA-22B130B5E8A7}" type="slidenum">
              <a:rPr lang="en-US" smtClean="0"/>
              <a:t>‹#›</a:t>
            </a:fld>
            <a:endParaRPr lang="en-US"/>
          </a:p>
        </p:txBody>
      </p:sp>
    </p:spTree>
    <p:extLst>
      <p:ext uri="{BB962C8B-B14F-4D97-AF65-F5344CB8AC3E}">
        <p14:creationId xmlns:p14="http://schemas.microsoft.com/office/powerpoint/2010/main" val="2663747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137410"/>
            <a:ext cx="7477601" cy="1916430"/>
          </a:xfrm>
          <a:prstGeom prst="rect">
            <a:avLst/>
          </a:prstGeom>
          <a:noFill/>
          <a:ln/>
        </p:spPr>
        <p:txBody>
          <a:bodyPr wrap="squar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Introduction to HTML and CSS</a:t>
            </a:r>
            <a:endParaRPr lang="en-US" sz="6036" dirty="0"/>
          </a:p>
        </p:txBody>
      </p:sp>
      <p:sp>
        <p:nvSpPr>
          <p:cNvPr id="6" name="Text 2"/>
          <p:cNvSpPr/>
          <p:nvPr/>
        </p:nvSpPr>
        <p:spPr>
          <a:xfrm>
            <a:off x="833199" y="4387096"/>
            <a:ext cx="7477601"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Discover the fundamental building blocks of modern web development. HTML and CSS form the foundation for creating visually appealing and interactive websites that provide an excellent user experience.</a:t>
            </a:r>
            <a:endParaRPr lang="en-US" sz="1750" dirty="0"/>
          </a:p>
        </p:txBody>
      </p:sp>
      <p:sp>
        <p:nvSpPr>
          <p:cNvPr id="7" name="Shape 3"/>
          <p:cNvSpPr/>
          <p:nvPr/>
        </p:nvSpPr>
        <p:spPr>
          <a:xfrm>
            <a:off x="833199" y="5719882"/>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703213"/>
            <a:ext cx="2366486" cy="388858"/>
          </a:xfrm>
          <a:prstGeom prst="rect">
            <a:avLst/>
          </a:prstGeom>
          <a:noFill/>
          <a:ln/>
        </p:spPr>
        <p:txBody>
          <a:bodyPr wrap="none" rtlCol="0" anchor="t"/>
          <a:lstStyle/>
          <a:p>
            <a:pPr marL="0" indent="0" algn="l">
              <a:lnSpc>
                <a:spcPts val="3062"/>
              </a:lnSpc>
              <a:buNone/>
            </a:pPr>
            <a:r>
              <a:rPr lang="en-US" sz="2187" b="1" dirty="0">
                <a:solidFill>
                  <a:srgbClr val="FFE5E5"/>
                </a:solidFill>
                <a:latin typeface="DM Sans" pitchFamily="34" charset="0"/>
                <a:ea typeface="DM Sans" pitchFamily="34" charset="-122"/>
                <a:cs typeface="DM Sans" pitchFamily="34" charset="-120"/>
              </a:rPr>
              <a:t>by </a:t>
            </a:r>
            <a:r>
              <a:rPr lang="en-US" sz="2187" b="1" dirty="0" err="1">
                <a:solidFill>
                  <a:srgbClr val="FFE5E5"/>
                </a:solidFill>
                <a:latin typeface="DM Sans" pitchFamily="34" charset="0"/>
                <a:ea typeface="DM Sans" pitchFamily="34" charset="-122"/>
                <a:cs typeface="DM Sans" pitchFamily="34" charset="-120"/>
              </a:rPr>
              <a:t>Daniyal</a:t>
            </a:r>
            <a:r>
              <a:rPr lang="en-US" sz="2187" b="1" dirty="0">
                <a:solidFill>
                  <a:srgbClr val="FFE5E5"/>
                </a:solidFill>
                <a:latin typeface="DM Sans" pitchFamily="34" charset="0"/>
                <a:ea typeface="DM Sans" pitchFamily="34" charset="-122"/>
                <a:cs typeface="DM Sans" pitchFamily="34" charset="-120"/>
              </a:rPr>
              <a:t> </a:t>
            </a:r>
            <a:r>
              <a:rPr lang="en-US" sz="2187" b="1" dirty="0" err="1" smtClean="0">
                <a:solidFill>
                  <a:srgbClr val="FFE5E5"/>
                </a:solidFill>
                <a:latin typeface="DM Sans" pitchFamily="34" charset="0"/>
                <a:ea typeface="DM Sans" pitchFamily="34" charset="-122"/>
                <a:cs typeface="DM Sans" pitchFamily="34" charset="-120"/>
              </a:rPr>
              <a:t>Haider</a:t>
            </a:r>
            <a:endParaRPr lang="en-US" sz="2187" b="1" dirty="0" smtClean="0">
              <a:solidFill>
                <a:srgbClr val="FFE5E5"/>
              </a:solidFill>
              <a:latin typeface="DM Sans" pitchFamily="34" charset="0"/>
              <a:ea typeface="DM Sans" pitchFamily="34" charset="-122"/>
              <a:cs typeface="DM Sans" pitchFamily="34" charset="-120"/>
            </a:endParaRPr>
          </a:p>
          <a:p>
            <a:pPr marL="0" indent="0" algn="l">
              <a:lnSpc>
                <a:spcPts val="3062"/>
              </a:lnSpc>
              <a:buNone/>
            </a:pPr>
            <a:r>
              <a:rPr lang="en-US" sz="2187" b="1" dirty="0" smtClean="0">
                <a:solidFill>
                  <a:srgbClr val="FFE5E5"/>
                </a:solidFill>
                <a:latin typeface="DM Sans" pitchFamily="34" charset="0"/>
                <a:ea typeface="DM Sans" pitchFamily="34" charset="-122"/>
              </a:rPr>
              <a:t>Anas Khalid</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1483638"/>
            <a:ext cx="555498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What is HTML?</a:t>
            </a:r>
            <a:endParaRPr lang="en-US" sz="4374" dirty="0"/>
          </a:p>
        </p:txBody>
      </p:sp>
      <p:sp>
        <p:nvSpPr>
          <p:cNvPr id="6" name="Shape 2"/>
          <p:cNvSpPr/>
          <p:nvPr/>
        </p:nvSpPr>
        <p:spPr>
          <a:xfrm>
            <a:off x="4490799" y="2511266"/>
            <a:ext cx="4542115" cy="2361605"/>
          </a:xfrm>
          <a:prstGeom prst="roundRect">
            <a:avLst>
              <a:gd name="adj" fmla="val 4234"/>
            </a:avLst>
          </a:prstGeom>
          <a:solidFill>
            <a:srgbClr val="740B0B"/>
          </a:solidFill>
          <a:ln w="7620">
            <a:solidFill>
              <a:srgbClr val="8D2424"/>
            </a:solidFill>
            <a:prstDash val="solid"/>
          </a:ln>
        </p:spPr>
      </p:sp>
      <p:sp>
        <p:nvSpPr>
          <p:cNvPr id="7" name="Text 3"/>
          <p:cNvSpPr/>
          <p:nvPr/>
        </p:nvSpPr>
        <p:spPr>
          <a:xfrm>
            <a:off x="4720590" y="2741057"/>
            <a:ext cx="3614261"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Foundation of the Web</a:t>
            </a:r>
            <a:endParaRPr lang="en-US" sz="2187" dirty="0"/>
          </a:p>
        </p:txBody>
      </p:sp>
      <p:sp>
        <p:nvSpPr>
          <p:cNvPr id="8" name="Text 4"/>
          <p:cNvSpPr/>
          <p:nvPr/>
        </p:nvSpPr>
        <p:spPr>
          <a:xfrm>
            <a:off x="4720590" y="3221474"/>
            <a:ext cx="4082534"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HTML, or Hypertext Markup Language, is the foundational code that structures the content and layout of web pages.</a:t>
            </a:r>
            <a:endParaRPr lang="en-US" sz="1750" dirty="0"/>
          </a:p>
        </p:txBody>
      </p:sp>
      <p:sp>
        <p:nvSpPr>
          <p:cNvPr id="9" name="Shape 5"/>
          <p:cNvSpPr/>
          <p:nvPr/>
        </p:nvSpPr>
        <p:spPr>
          <a:xfrm>
            <a:off x="9255085" y="2511266"/>
            <a:ext cx="4542115" cy="2361605"/>
          </a:xfrm>
          <a:prstGeom prst="roundRect">
            <a:avLst>
              <a:gd name="adj" fmla="val 4234"/>
            </a:avLst>
          </a:prstGeom>
          <a:solidFill>
            <a:srgbClr val="740B0B"/>
          </a:solidFill>
          <a:ln w="7620">
            <a:solidFill>
              <a:srgbClr val="8D2424"/>
            </a:solidFill>
            <a:prstDash val="solid"/>
          </a:ln>
        </p:spPr>
      </p:sp>
      <p:sp>
        <p:nvSpPr>
          <p:cNvPr id="10" name="Text 6"/>
          <p:cNvSpPr/>
          <p:nvPr/>
        </p:nvSpPr>
        <p:spPr>
          <a:xfrm>
            <a:off x="9484876" y="2741057"/>
            <a:ext cx="277749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Building Blocks</a:t>
            </a:r>
            <a:endParaRPr lang="en-US" sz="2187" dirty="0"/>
          </a:p>
        </p:txBody>
      </p:sp>
      <p:sp>
        <p:nvSpPr>
          <p:cNvPr id="11" name="Text 7"/>
          <p:cNvSpPr/>
          <p:nvPr/>
        </p:nvSpPr>
        <p:spPr>
          <a:xfrm>
            <a:off x="9484876" y="3221474"/>
            <a:ext cx="4082534"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HTML uses a series of elements and tags to define the meaning and structure of web page components.</a:t>
            </a:r>
            <a:endParaRPr lang="en-US" sz="1750" dirty="0"/>
          </a:p>
        </p:txBody>
      </p:sp>
      <p:sp>
        <p:nvSpPr>
          <p:cNvPr id="12" name="Shape 8"/>
          <p:cNvSpPr/>
          <p:nvPr/>
        </p:nvSpPr>
        <p:spPr>
          <a:xfrm>
            <a:off x="4490799" y="5095042"/>
            <a:ext cx="9306401" cy="1650802"/>
          </a:xfrm>
          <a:prstGeom prst="roundRect">
            <a:avLst>
              <a:gd name="adj" fmla="val 6057"/>
            </a:avLst>
          </a:prstGeom>
          <a:solidFill>
            <a:srgbClr val="740B0B"/>
          </a:solidFill>
          <a:ln w="7620">
            <a:solidFill>
              <a:srgbClr val="8D2424"/>
            </a:solidFill>
            <a:prstDash val="solid"/>
          </a:ln>
        </p:spPr>
      </p:sp>
      <p:sp>
        <p:nvSpPr>
          <p:cNvPr id="13" name="Text 9"/>
          <p:cNvSpPr/>
          <p:nvPr/>
        </p:nvSpPr>
        <p:spPr>
          <a:xfrm>
            <a:off x="4720590" y="5324832"/>
            <a:ext cx="2925723"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Semantic Markup</a:t>
            </a:r>
            <a:endParaRPr lang="en-US" sz="2187" dirty="0"/>
          </a:p>
        </p:txBody>
      </p:sp>
      <p:sp>
        <p:nvSpPr>
          <p:cNvPr id="14" name="Text 10"/>
          <p:cNvSpPr/>
          <p:nvPr/>
        </p:nvSpPr>
        <p:spPr>
          <a:xfrm>
            <a:off x="4720590" y="5805249"/>
            <a:ext cx="8846820"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HTML provides semantic meaning to content, enabling browsers to understand and properly render the 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87285"/>
            <a:ext cx="7477601" cy="1388745"/>
          </a:xfrm>
          <a:prstGeom prst="rect">
            <a:avLst/>
          </a:prstGeom>
          <a:noFill/>
          <a:ln/>
        </p:spPr>
        <p:txBody>
          <a:bodyPr wrap="squar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HTML Elements and Structure</a:t>
            </a:r>
            <a:endParaRPr lang="en-US" sz="4374" dirty="0"/>
          </a:p>
        </p:txBody>
      </p:sp>
      <p:sp>
        <p:nvSpPr>
          <p:cNvPr id="6" name="Text 2"/>
          <p:cNvSpPr/>
          <p:nvPr/>
        </p:nvSpPr>
        <p:spPr>
          <a:xfrm>
            <a:off x="1188601" y="3809286"/>
            <a:ext cx="7122200"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FFE5E5"/>
                </a:solidFill>
                <a:latin typeface="DM Sans" pitchFamily="34" charset="0"/>
                <a:ea typeface="DM Sans" pitchFamily="34" charset="-122"/>
                <a:cs typeface="DM Sans" pitchFamily="34" charset="-120"/>
              </a:rPr>
              <a:t>HTML documents are composed of </a:t>
            </a:r>
            <a:r>
              <a:rPr lang="en-US" sz="1750" b="1" dirty="0">
                <a:solidFill>
                  <a:srgbClr val="FFE5E5"/>
                </a:solidFill>
                <a:latin typeface="DM Sans" pitchFamily="34" charset="0"/>
                <a:ea typeface="DM Sans" pitchFamily="34" charset="-122"/>
                <a:cs typeface="DM Sans" pitchFamily="34" charset="-120"/>
              </a:rPr>
              <a:t>elements</a:t>
            </a:r>
            <a:r>
              <a:rPr lang="en-US" sz="1750" dirty="0">
                <a:solidFill>
                  <a:srgbClr val="FFE5E5"/>
                </a:solidFill>
                <a:latin typeface="DM Sans" pitchFamily="34" charset="0"/>
                <a:ea typeface="DM Sans" pitchFamily="34" charset="-122"/>
                <a:cs typeface="DM Sans" pitchFamily="34" charset="-120"/>
              </a:rPr>
              <a:t> that define the structure and content of the webpage.</a:t>
            </a:r>
            <a:endParaRPr lang="en-US" sz="1750" dirty="0"/>
          </a:p>
        </p:txBody>
      </p:sp>
      <p:sp>
        <p:nvSpPr>
          <p:cNvPr id="7" name="Text 3"/>
          <p:cNvSpPr/>
          <p:nvPr/>
        </p:nvSpPr>
        <p:spPr>
          <a:xfrm>
            <a:off x="1188601" y="4608909"/>
            <a:ext cx="7122200" cy="72604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FFE5E5"/>
                </a:solidFill>
                <a:latin typeface="DM Sans" pitchFamily="34" charset="0"/>
                <a:ea typeface="DM Sans" pitchFamily="34" charset="-122"/>
                <a:cs typeface="DM Sans" pitchFamily="34" charset="-120"/>
              </a:rPr>
              <a:t>Elements are denoted by </a:t>
            </a:r>
            <a:r>
              <a:rPr lang="en-US" sz="1750" b="1" dirty="0">
                <a:solidFill>
                  <a:srgbClr val="FFE5E5"/>
                </a:solidFill>
                <a:latin typeface="DM Sans" pitchFamily="34" charset="0"/>
                <a:ea typeface="DM Sans" pitchFamily="34" charset="-122"/>
                <a:cs typeface="DM Sans" pitchFamily="34" charset="-120"/>
              </a:rPr>
              <a:t>tags</a:t>
            </a:r>
            <a:r>
              <a:rPr lang="en-US" sz="1750" dirty="0">
                <a:solidFill>
                  <a:srgbClr val="FFE5E5"/>
                </a:solidFill>
                <a:latin typeface="DM Sans" pitchFamily="34" charset="0"/>
                <a:ea typeface="DM Sans" pitchFamily="34" charset="-122"/>
                <a:cs typeface="DM Sans" pitchFamily="34" charset="-120"/>
              </a:rPr>
              <a:t> enclosed in angle brackets, like </a:t>
            </a:r>
            <a:r>
              <a:rPr lang="en-US" sz="1750" dirty="0">
                <a:solidFill>
                  <a:srgbClr val="FFE5E5"/>
                </a:solidFill>
                <a:highlight>
                  <a:srgbClr val="460707"/>
                </a:highlight>
                <a:latin typeface="Consolas" pitchFamily="34" charset="0"/>
                <a:ea typeface="Consolas" pitchFamily="34" charset="-122"/>
                <a:cs typeface="Consolas" pitchFamily="34" charset="-120"/>
              </a:rPr>
              <a:t>&lt;p&gt;</a:t>
            </a:r>
            <a:r>
              <a:rPr lang="en-US" sz="1750" dirty="0">
                <a:solidFill>
                  <a:srgbClr val="FFE5E5"/>
                </a:solidFill>
                <a:latin typeface="DM Sans" pitchFamily="34" charset="0"/>
                <a:ea typeface="DM Sans" pitchFamily="34" charset="-122"/>
                <a:cs typeface="DM Sans" pitchFamily="34" charset="-120"/>
              </a:rPr>
              <a:t> for paragraphs or </a:t>
            </a:r>
            <a:r>
              <a:rPr lang="en-US" sz="1750" dirty="0">
                <a:solidFill>
                  <a:srgbClr val="FFE5E5"/>
                </a:solidFill>
                <a:highlight>
                  <a:srgbClr val="460707"/>
                </a:highlight>
                <a:latin typeface="Consolas" pitchFamily="34" charset="0"/>
                <a:ea typeface="Consolas" pitchFamily="34" charset="-122"/>
                <a:cs typeface="Consolas" pitchFamily="34" charset="-120"/>
              </a:rPr>
              <a:t>&lt;h1&gt;</a:t>
            </a:r>
            <a:r>
              <a:rPr lang="en-US" sz="1750" dirty="0">
                <a:solidFill>
                  <a:srgbClr val="FFE5E5"/>
                </a:solidFill>
                <a:latin typeface="DM Sans" pitchFamily="34" charset="0"/>
                <a:ea typeface="DM Sans" pitchFamily="34" charset="-122"/>
                <a:cs typeface="DM Sans" pitchFamily="34" charset="-120"/>
              </a:rPr>
              <a:t> for headings.</a:t>
            </a:r>
            <a:endParaRPr lang="en-US" sz="1750" dirty="0"/>
          </a:p>
        </p:txBody>
      </p:sp>
      <p:sp>
        <p:nvSpPr>
          <p:cNvPr id="8" name="Text 4"/>
          <p:cNvSpPr/>
          <p:nvPr/>
        </p:nvSpPr>
        <p:spPr>
          <a:xfrm>
            <a:off x="1188601" y="5423773"/>
            <a:ext cx="7122200" cy="71842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FFE5E5"/>
                </a:solidFill>
                <a:latin typeface="DM Sans" pitchFamily="34" charset="0"/>
                <a:ea typeface="DM Sans" pitchFamily="34" charset="-122"/>
                <a:cs typeface="DM Sans" pitchFamily="34" charset="-120"/>
              </a:rPr>
              <a:t>Elements can have </a:t>
            </a:r>
            <a:r>
              <a:rPr lang="en-US" sz="1750" b="1" dirty="0">
                <a:solidFill>
                  <a:srgbClr val="FFE5E5"/>
                </a:solidFill>
                <a:latin typeface="DM Sans" pitchFamily="34" charset="0"/>
                <a:ea typeface="DM Sans" pitchFamily="34" charset="-122"/>
                <a:cs typeface="DM Sans" pitchFamily="34" charset="-120"/>
              </a:rPr>
              <a:t>attributes</a:t>
            </a:r>
            <a:r>
              <a:rPr lang="en-US" sz="1750" dirty="0">
                <a:solidFill>
                  <a:srgbClr val="FFE5E5"/>
                </a:solidFill>
                <a:latin typeface="DM Sans" pitchFamily="34" charset="0"/>
                <a:ea typeface="DM Sans" pitchFamily="34" charset="-122"/>
                <a:cs typeface="DM Sans" pitchFamily="34" charset="-120"/>
              </a:rPr>
              <a:t> that provide additional information, such as the </a:t>
            </a:r>
            <a:r>
              <a:rPr lang="en-US" sz="1750" dirty="0">
                <a:solidFill>
                  <a:srgbClr val="FFE5E5"/>
                </a:solidFill>
                <a:highlight>
                  <a:srgbClr val="460707"/>
                </a:highlight>
                <a:latin typeface="Consolas" pitchFamily="34" charset="0"/>
                <a:ea typeface="Consolas" pitchFamily="34" charset="-122"/>
                <a:cs typeface="Consolas" pitchFamily="34" charset="-120"/>
              </a:rPr>
              <a:t>href</a:t>
            </a:r>
            <a:r>
              <a:rPr lang="en-US" sz="1750" dirty="0">
                <a:solidFill>
                  <a:srgbClr val="FFE5E5"/>
                </a:solidFill>
                <a:latin typeface="DM Sans" pitchFamily="34" charset="0"/>
                <a:ea typeface="DM Sans" pitchFamily="34" charset="-122"/>
                <a:cs typeface="DM Sans" pitchFamily="34" charset="-120"/>
              </a:rPr>
              <a:t> attribute on </a:t>
            </a:r>
            <a:r>
              <a:rPr lang="en-US" sz="1750" dirty="0">
                <a:solidFill>
                  <a:srgbClr val="FFE5E5"/>
                </a:solidFill>
                <a:highlight>
                  <a:srgbClr val="460707"/>
                </a:highlight>
                <a:latin typeface="Consolas" pitchFamily="34" charset="0"/>
                <a:ea typeface="Consolas" pitchFamily="34" charset="-122"/>
                <a:cs typeface="Consolas" pitchFamily="34" charset="-120"/>
              </a:rPr>
              <a:t>&lt;a&gt;</a:t>
            </a:r>
            <a:r>
              <a:rPr lang="en-US" sz="1750" dirty="0">
                <a:solidFill>
                  <a:srgbClr val="FFE5E5"/>
                </a:solidFill>
                <a:latin typeface="DM Sans" pitchFamily="34" charset="0"/>
                <a:ea typeface="DM Sans" pitchFamily="34" charset="-122"/>
                <a:cs typeface="DM Sans" pitchFamily="34" charset="-120"/>
              </a:rPr>
              <a:t> tags to specify a link's destination.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232065"/>
            <a:ext cx="6341388"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Attributes in HTML</a:t>
            </a:r>
            <a:endParaRPr lang="en-US" sz="4374" dirty="0"/>
          </a:p>
        </p:txBody>
      </p:sp>
      <p:sp>
        <p:nvSpPr>
          <p:cNvPr id="6" name="Text 2"/>
          <p:cNvSpPr/>
          <p:nvPr/>
        </p:nvSpPr>
        <p:spPr>
          <a:xfrm>
            <a:off x="833199" y="3259693"/>
            <a:ext cx="7477601"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HTML attributes provide additional information about an element. They appear inside the opening tag and consist of a name-value pair. Attributes are used to modify the default behavior or appearance of an element, such as setting the size, color, or linking to external resources.</a:t>
            </a:r>
            <a:endParaRPr lang="en-US" sz="1750" dirty="0"/>
          </a:p>
        </p:txBody>
      </p:sp>
      <p:sp>
        <p:nvSpPr>
          <p:cNvPr id="7" name="Text 3"/>
          <p:cNvSpPr/>
          <p:nvPr/>
        </p:nvSpPr>
        <p:spPr>
          <a:xfrm>
            <a:off x="833199" y="4931212"/>
            <a:ext cx="7477601"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Common HTML attributes include id, class, src, href, alt, and many others. Attributes give developers greater control over the structure and styling of web pages.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935962"/>
            <a:ext cx="7477601" cy="958215"/>
          </a:xfrm>
          <a:prstGeom prst="rect">
            <a:avLst/>
          </a:prstGeom>
          <a:noFill/>
          <a:ln/>
        </p:spPr>
        <p:txBody>
          <a:bodyPr wrap="none" rtlCol="0" anchor="t"/>
          <a:lstStyle/>
          <a:p>
            <a:pPr marL="0" indent="0">
              <a:lnSpc>
                <a:spcPts val="7545"/>
              </a:lnSpc>
              <a:buNone/>
            </a:pPr>
            <a:r>
              <a:rPr lang="en-US" sz="6036" dirty="0">
                <a:solidFill>
                  <a:srgbClr val="FAEBEB"/>
                </a:solidFill>
                <a:latin typeface="Dela Gothic One" pitchFamily="34" charset="0"/>
                <a:ea typeface="Dela Gothic One" pitchFamily="34" charset="-122"/>
                <a:cs typeface="Dela Gothic One" pitchFamily="34" charset="-120"/>
              </a:rPr>
              <a:t>What is CSS?</a:t>
            </a:r>
            <a:endParaRPr lang="en-US" sz="6036" dirty="0"/>
          </a:p>
        </p:txBody>
      </p:sp>
      <p:sp>
        <p:nvSpPr>
          <p:cNvPr id="6" name="Text 2"/>
          <p:cNvSpPr/>
          <p:nvPr/>
        </p:nvSpPr>
        <p:spPr>
          <a:xfrm>
            <a:off x="833199" y="4227433"/>
            <a:ext cx="7477601" cy="1066205"/>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CSS, or Cascading Style Sheets, is the language used to control the visual presentation of web pages. It allows developers to separate content from design, making it easier to maintain and update websites.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827961"/>
            <a:ext cx="8707517"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CSS Syntax and Selectors</a:t>
            </a:r>
            <a:endParaRPr lang="en-US" sz="4374" dirty="0"/>
          </a:p>
        </p:txBody>
      </p:sp>
      <p:pic>
        <p:nvPicPr>
          <p:cNvPr id="6" name="Image 2" descr="preencoded.png"/>
          <p:cNvPicPr>
            <a:picLocks noChangeAspect="1"/>
          </p:cNvPicPr>
          <p:nvPr/>
        </p:nvPicPr>
        <p:blipFill>
          <a:blip r:embed="rId5"/>
          <a:stretch>
            <a:fillRect/>
          </a:stretch>
        </p:blipFill>
        <p:spPr>
          <a:xfrm>
            <a:off x="833199" y="1855589"/>
            <a:ext cx="1110972" cy="1990963"/>
          </a:xfrm>
          <a:prstGeom prst="rect">
            <a:avLst/>
          </a:prstGeom>
        </p:spPr>
      </p:pic>
      <p:sp>
        <p:nvSpPr>
          <p:cNvPr id="7" name="Text 2"/>
          <p:cNvSpPr/>
          <p:nvPr/>
        </p:nvSpPr>
        <p:spPr>
          <a:xfrm>
            <a:off x="2277428" y="2077760"/>
            <a:ext cx="2777490"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CSS Syntax</a:t>
            </a:r>
            <a:endParaRPr lang="en-US" sz="2187" dirty="0"/>
          </a:p>
        </p:txBody>
      </p:sp>
      <p:sp>
        <p:nvSpPr>
          <p:cNvPr id="8" name="Text 3"/>
          <p:cNvSpPr/>
          <p:nvPr/>
        </p:nvSpPr>
        <p:spPr>
          <a:xfrm>
            <a:off x="2277428" y="2558177"/>
            <a:ext cx="7862173" cy="1066205"/>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CSS follows a simple syntax: selector { property: value; }. Selectors target HTML elements, properties define how they should look, and values set the specific styling.</a:t>
            </a:r>
            <a:endParaRPr lang="en-US" sz="1750" dirty="0"/>
          </a:p>
        </p:txBody>
      </p:sp>
      <p:pic>
        <p:nvPicPr>
          <p:cNvPr id="9" name="Image 3" descr="preencoded.png"/>
          <p:cNvPicPr>
            <a:picLocks noChangeAspect="1"/>
          </p:cNvPicPr>
          <p:nvPr/>
        </p:nvPicPr>
        <p:blipFill>
          <a:blip r:embed="rId6"/>
          <a:stretch>
            <a:fillRect/>
          </a:stretch>
        </p:blipFill>
        <p:spPr>
          <a:xfrm>
            <a:off x="833199" y="3846552"/>
            <a:ext cx="1110972" cy="1777484"/>
          </a:xfrm>
          <a:prstGeom prst="rect">
            <a:avLst/>
          </a:prstGeom>
        </p:spPr>
      </p:pic>
      <p:sp>
        <p:nvSpPr>
          <p:cNvPr id="10" name="Text 4"/>
          <p:cNvSpPr/>
          <p:nvPr/>
        </p:nvSpPr>
        <p:spPr>
          <a:xfrm>
            <a:off x="2277428" y="4068723"/>
            <a:ext cx="2777490"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Type Selectors</a:t>
            </a:r>
            <a:endParaRPr lang="en-US" sz="2187" dirty="0"/>
          </a:p>
        </p:txBody>
      </p:sp>
      <p:sp>
        <p:nvSpPr>
          <p:cNvPr id="11" name="Text 5"/>
          <p:cNvSpPr/>
          <p:nvPr/>
        </p:nvSpPr>
        <p:spPr>
          <a:xfrm>
            <a:off x="2277428" y="4549140"/>
            <a:ext cx="7862173"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These target specific HTML elements, like h1, p, or div. They apply styles directly to those tags.</a:t>
            </a:r>
            <a:endParaRPr lang="en-US" sz="1750" dirty="0"/>
          </a:p>
        </p:txBody>
      </p:sp>
      <p:pic>
        <p:nvPicPr>
          <p:cNvPr id="12" name="Image 4" descr="preencoded.png"/>
          <p:cNvPicPr>
            <a:picLocks noChangeAspect="1"/>
          </p:cNvPicPr>
          <p:nvPr/>
        </p:nvPicPr>
        <p:blipFill>
          <a:blip r:embed="rId7"/>
          <a:stretch>
            <a:fillRect/>
          </a:stretch>
        </p:blipFill>
        <p:spPr>
          <a:xfrm>
            <a:off x="833199" y="5624036"/>
            <a:ext cx="1110972" cy="1777484"/>
          </a:xfrm>
          <a:prstGeom prst="rect">
            <a:avLst/>
          </a:prstGeom>
        </p:spPr>
      </p:pic>
      <p:sp>
        <p:nvSpPr>
          <p:cNvPr id="13" name="Text 6"/>
          <p:cNvSpPr/>
          <p:nvPr/>
        </p:nvSpPr>
        <p:spPr>
          <a:xfrm>
            <a:off x="2277428" y="5846207"/>
            <a:ext cx="377725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Class and ID Selectors</a:t>
            </a:r>
            <a:endParaRPr lang="en-US" sz="2187" dirty="0"/>
          </a:p>
        </p:txBody>
      </p:sp>
      <p:sp>
        <p:nvSpPr>
          <p:cNvPr id="14" name="Text 7"/>
          <p:cNvSpPr/>
          <p:nvPr/>
        </p:nvSpPr>
        <p:spPr>
          <a:xfrm>
            <a:off x="2277428" y="6326624"/>
            <a:ext cx="7862173"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These target elements with specific class or ID attributes. They allow for more precise targeting and reusable styles.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709017"/>
            <a:ext cx="8289250"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Applying Styles with CSS</a:t>
            </a:r>
            <a:endParaRPr lang="en-US" sz="4374" dirty="0"/>
          </a:p>
        </p:txBody>
      </p:sp>
      <p:sp>
        <p:nvSpPr>
          <p:cNvPr id="5" name="Text 2"/>
          <p:cNvSpPr/>
          <p:nvPr/>
        </p:nvSpPr>
        <p:spPr>
          <a:xfrm>
            <a:off x="1760220" y="1936552"/>
            <a:ext cx="5283994"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CSS, or Cascading Style Sheets, is the language used to apply styles and formatting to HTML elements on a web page. With CSS, you can control the layout, colors, fonts, and other visual aspects of your website or web application.</a:t>
            </a:r>
            <a:endParaRPr lang="en-US" sz="1750" dirty="0"/>
          </a:p>
        </p:txBody>
      </p:sp>
      <p:sp>
        <p:nvSpPr>
          <p:cNvPr id="6" name="Text 3"/>
          <p:cNvSpPr/>
          <p:nvPr/>
        </p:nvSpPr>
        <p:spPr>
          <a:xfrm>
            <a:off x="1760220" y="3913465"/>
            <a:ext cx="5283994"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Styles are applied using CSS selectors that target specific HTML elements. Once selected, you can set properties like font-size, color, background-color, and more to achieve the desired visual design.</a:t>
            </a:r>
            <a:endParaRPr lang="en-US" sz="1750" dirty="0"/>
          </a:p>
        </p:txBody>
      </p:sp>
      <p:pic>
        <p:nvPicPr>
          <p:cNvPr id="7" name="Image 1" descr="preencoded.png"/>
          <p:cNvPicPr>
            <a:picLocks noChangeAspect="1"/>
          </p:cNvPicPr>
          <p:nvPr/>
        </p:nvPicPr>
        <p:blipFill>
          <a:blip r:embed="rId4"/>
          <a:stretch>
            <a:fillRect/>
          </a:stretch>
        </p:blipFill>
        <p:spPr>
          <a:xfrm>
            <a:off x="7593806" y="1986558"/>
            <a:ext cx="5283994" cy="52839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2913578" y="484227"/>
            <a:ext cx="4401503" cy="550188"/>
          </a:xfrm>
          <a:prstGeom prst="rect">
            <a:avLst/>
          </a:prstGeom>
          <a:noFill/>
          <a:ln/>
        </p:spPr>
        <p:txBody>
          <a:bodyPr wrap="none" rtlCol="0" anchor="t"/>
          <a:lstStyle/>
          <a:p>
            <a:pPr marL="0" indent="0">
              <a:lnSpc>
                <a:spcPts val="4332"/>
              </a:lnSpc>
              <a:buNone/>
            </a:pPr>
            <a:r>
              <a:rPr lang="en-US" sz="3466" dirty="0">
                <a:solidFill>
                  <a:srgbClr val="FAEBEB"/>
                </a:solidFill>
                <a:latin typeface="Dela Gothic One" pitchFamily="34" charset="0"/>
                <a:ea typeface="Dela Gothic One" pitchFamily="34" charset="-122"/>
                <a:cs typeface="Dela Gothic One" pitchFamily="34" charset="-120"/>
              </a:rPr>
              <a:t>CSS Box Model</a:t>
            </a:r>
            <a:endParaRPr lang="en-US" sz="3466" dirty="0"/>
          </a:p>
        </p:txBody>
      </p:sp>
      <p:pic>
        <p:nvPicPr>
          <p:cNvPr id="5" name="Image 1" descr="preencoded.png"/>
          <p:cNvPicPr>
            <a:picLocks noChangeAspect="1"/>
          </p:cNvPicPr>
          <p:nvPr/>
        </p:nvPicPr>
        <p:blipFill>
          <a:blip r:embed="rId4"/>
          <a:stretch>
            <a:fillRect/>
          </a:stretch>
        </p:blipFill>
        <p:spPr>
          <a:xfrm>
            <a:off x="4569619" y="1386483"/>
            <a:ext cx="1089303" cy="1295995"/>
          </a:xfrm>
          <a:prstGeom prst="rect">
            <a:avLst/>
          </a:prstGeom>
        </p:spPr>
      </p:pic>
      <p:sp>
        <p:nvSpPr>
          <p:cNvPr id="6" name="Text 2"/>
          <p:cNvSpPr/>
          <p:nvPr/>
        </p:nvSpPr>
        <p:spPr>
          <a:xfrm>
            <a:off x="5049441" y="2026444"/>
            <a:ext cx="129421" cy="351949"/>
          </a:xfrm>
          <a:prstGeom prst="rect">
            <a:avLst/>
          </a:prstGeom>
          <a:noFill/>
          <a:ln/>
        </p:spPr>
        <p:txBody>
          <a:bodyPr wrap="none" rtlCol="0" anchor="t"/>
          <a:lstStyle/>
          <a:p>
            <a:pPr marL="0" indent="0" algn="ctr">
              <a:lnSpc>
                <a:spcPts val="2773"/>
              </a:lnSpc>
              <a:buNone/>
            </a:pPr>
            <a:r>
              <a:rPr lang="en-US" sz="1733" dirty="0">
                <a:solidFill>
                  <a:srgbClr val="FFE5E5"/>
                </a:solidFill>
                <a:latin typeface="Dela Gothic One" pitchFamily="34" charset="0"/>
                <a:ea typeface="Dela Gothic One" pitchFamily="34" charset="-122"/>
                <a:cs typeface="Dela Gothic One" pitchFamily="34" charset="-120"/>
              </a:rPr>
              <a:t>1</a:t>
            </a:r>
            <a:endParaRPr lang="en-US" sz="1733" dirty="0"/>
          </a:p>
        </p:txBody>
      </p:sp>
      <p:sp>
        <p:nvSpPr>
          <p:cNvPr id="7" name="Text 3"/>
          <p:cNvSpPr/>
          <p:nvPr/>
        </p:nvSpPr>
        <p:spPr>
          <a:xfrm>
            <a:off x="5834896" y="1703308"/>
            <a:ext cx="2200751" cy="275034"/>
          </a:xfrm>
          <a:prstGeom prst="rect">
            <a:avLst/>
          </a:prstGeom>
          <a:noFill/>
          <a:ln/>
        </p:spPr>
        <p:txBody>
          <a:bodyPr wrap="none" rtlCol="0" anchor="t"/>
          <a:lstStyle/>
          <a:p>
            <a:pPr marL="0" indent="0" algn="l">
              <a:lnSpc>
                <a:spcPts val="2166"/>
              </a:lnSpc>
              <a:buNone/>
            </a:pPr>
            <a:r>
              <a:rPr lang="en-US" sz="1733" dirty="0">
                <a:solidFill>
                  <a:srgbClr val="FFE5E5"/>
                </a:solidFill>
                <a:latin typeface="Dela Gothic One" pitchFamily="34" charset="0"/>
                <a:ea typeface="Dela Gothic One" pitchFamily="34" charset="-122"/>
                <a:cs typeface="Dela Gothic One" pitchFamily="34" charset="-120"/>
              </a:rPr>
              <a:t>Content</a:t>
            </a:r>
            <a:endParaRPr lang="en-US" sz="1733" dirty="0"/>
          </a:p>
        </p:txBody>
      </p:sp>
      <p:sp>
        <p:nvSpPr>
          <p:cNvPr id="8" name="Text 4"/>
          <p:cNvSpPr/>
          <p:nvPr/>
        </p:nvSpPr>
        <p:spPr>
          <a:xfrm>
            <a:off x="5834896" y="2083951"/>
            <a:ext cx="5555694" cy="281702"/>
          </a:xfrm>
          <a:prstGeom prst="rect">
            <a:avLst/>
          </a:prstGeom>
          <a:noFill/>
          <a:ln/>
        </p:spPr>
        <p:txBody>
          <a:bodyPr wrap="none" rtlCol="0" anchor="t"/>
          <a:lstStyle/>
          <a:p>
            <a:pPr marL="0" indent="0" algn="l">
              <a:lnSpc>
                <a:spcPts val="2218"/>
              </a:lnSpc>
              <a:buNone/>
            </a:pPr>
            <a:r>
              <a:rPr lang="en-US" sz="1386" dirty="0">
                <a:solidFill>
                  <a:srgbClr val="FFE5E5"/>
                </a:solidFill>
                <a:latin typeface="DM Sans" pitchFamily="34" charset="0"/>
                <a:ea typeface="DM Sans" pitchFamily="34" charset="-122"/>
                <a:cs typeface="DM Sans" pitchFamily="34" charset="-120"/>
              </a:rPr>
              <a:t>The innermost layer of the box model, containing the actual content.</a:t>
            </a:r>
            <a:endParaRPr lang="en-US" sz="1386" dirty="0"/>
          </a:p>
        </p:txBody>
      </p:sp>
      <p:sp>
        <p:nvSpPr>
          <p:cNvPr id="9" name="Shape 5"/>
          <p:cNvSpPr/>
          <p:nvPr/>
        </p:nvSpPr>
        <p:spPr>
          <a:xfrm>
            <a:off x="5702856" y="2685663"/>
            <a:ext cx="5969913" cy="17562"/>
          </a:xfrm>
          <a:prstGeom prst="roundRect">
            <a:avLst>
              <a:gd name="adj" fmla="val 451137"/>
            </a:avLst>
          </a:prstGeom>
          <a:solidFill>
            <a:srgbClr val="8D2424"/>
          </a:solidFill>
          <a:ln/>
        </p:spPr>
      </p:sp>
      <p:pic>
        <p:nvPicPr>
          <p:cNvPr id="10" name="Image 2" descr="preencoded.png"/>
          <p:cNvPicPr>
            <a:picLocks noChangeAspect="1"/>
          </p:cNvPicPr>
          <p:nvPr/>
        </p:nvPicPr>
        <p:blipFill>
          <a:blip r:embed="rId5"/>
          <a:stretch>
            <a:fillRect/>
          </a:stretch>
        </p:blipFill>
        <p:spPr>
          <a:xfrm>
            <a:off x="4024908" y="2726412"/>
            <a:ext cx="2178725" cy="1295995"/>
          </a:xfrm>
          <a:prstGeom prst="rect">
            <a:avLst/>
          </a:prstGeom>
        </p:spPr>
      </p:pic>
      <p:sp>
        <p:nvSpPr>
          <p:cNvPr id="11" name="Text 6"/>
          <p:cNvSpPr/>
          <p:nvPr/>
        </p:nvSpPr>
        <p:spPr>
          <a:xfrm>
            <a:off x="5022294" y="3198376"/>
            <a:ext cx="183833" cy="351949"/>
          </a:xfrm>
          <a:prstGeom prst="rect">
            <a:avLst/>
          </a:prstGeom>
          <a:noFill/>
          <a:ln/>
        </p:spPr>
        <p:txBody>
          <a:bodyPr wrap="none" rtlCol="0" anchor="t"/>
          <a:lstStyle/>
          <a:p>
            <a:pPr marL="0" indent="0" algn="ctr">
              <a:lnSpc>
                <a:spcPts val="2773"/>
              </a:lnSpc>
              <a:buNone/>
            </a:pPr>
            <a:r>
              <a:rPr lang="en-US" sz="1733" dirty="0">
                <a:solidFill>
                  <a:srgbClr val="FFE5E5"/>
                </a:solidFill>
                <a:latin typeface="Dela Gothic One" pitchFamily="34" charset="0"/>
                <a:ea typeface="Dela Gothic One" pitchFamily="34" charset="-122"/>
                <a:cs typeface="Dela Gothic One" pitchFamily="34" charset="-120"/>
              </a:rPr>
              <a:t>2</a:t>
            </a:r>
            <a:endParaRPr lang="en-US" sz="1733" dirty="0"/>
          </a:p>
        </p:txBody>
      </p:sp>
      <p:sp>
        <p:nvSpPr>
          <p:cNvPr id="12" name="Text 7"/>
          <p:cNvSpPr/>
          <p:nvPr/>
        </p:nvSpPr>
        <p:spPr>
          <a:xfrm>
            <a:off x="6379607" y="3043237"/>
            <a:ext cx="2200751" cy="275034"/>
          </a:xfrm>
          <a:prstGeom prst="rect">
            <a:avLst/>
          </a:prstGeom>
          <a:noFill/>
          <a:ln/>
        </p:spPr>
        <p:txBody>
          <a:bodyPr wrap="none" rtlCol="0" anchor="t"/>
          <a:lstStyle/>
          <a:p>
            <a:pPr marL="0" indent="0" algn="l">
              <a:lnSpc>
                <a:spcPts val="2166"/>
              </a:lnSpc>
              <a:buNone/>
            </a:pPr>
            <a:r>
              <a:rPr lang="en-US" sz="1733" dirty="0">
                <a:solidFill>
                  <a:srgbClr val="FFE5E5"/>
                </a:solidFill>
                <a:latin typeface="Dela Gothic One" pitchFamily="34" charset="0"/>
                <a:ea typeface="Dela Gothic One" pitchFamily="34" charset="-122"/>
                <a:cs typeface="Dela Gothic One" pitchFamily="34" charset="-120"/>
              </a:rPr>
              <a:t>Padding</a:t>
            </a:r>
            <a:endParaRPr lang="en-US" sz="1733" dirty="0"/>
          </a:p>
        </p:txBody>
      </p:sp>
      <p:sp>
        <p:nvSpPr>
          <p:cNvPr id="13" name="Text 8"/>
          <p:cNvSpPr/>
          <p:nvPr/>
        </p:nvSpPr>
        <p:spPr>
          <a:xfrm>
            <a:off x="6379607" y="3423880"/>
            <a:ext cx="3900130" cy="281702"/>
          </a:xfrm>
          <a:prstGeom prst="rect">
            <a:avLst/>
          </a:prstGeom>
          <a:noFill/>
          <a:ln/>
        </p:spPr>
        <p:txBody>
          <a:bodyPr wrap="none" rtlCol="0" anchor="t"/>
          <a:lstStyle/>
          <a:p>
            <a:pPr marL="0" indent="0" algn="l">
              <a:lnSpc>
                <a:spcPts val="2218"/>
              </a:lnSpc>
              <a:buNone/>
            </a:pPr>
            <a:r>
              <a:rPr lang="en-US" sz="1386" dirty="0">
                <a:solidFill>
                  <a:srgbClr val="FFE5E5"/>
                </a:solidFill>
                <a:latin typeface="DM Sans" pitchFamily="34" charset="0"/>
                <a:ea typeface="DM Sans" pitchFamily="34" charset="-122"/>
                <a:cs typeface="DM Sans" pitchFamily="34" charset="-120"/>
              </a:rPr>
              <a:t>The space between the content and the border.</a:t>
            </a:r>
            <a:endParaRPr lang="en-US" sz="1386" dirty="0"/>
          </a:p>
        </p:txBody>
      </p:sp>
      <p:sp>
        <p:nvSpPr>
          <p:cNvPr id="14" name="Shape 9"/>
          <p:cNvSpPr/>
          <p:nvPr/>
        </p:nvSpPr>
        <p:spPr>
          <a:xfrm>
            <a:off x="6247567" y="4025592"/>
            <a:ext cx="5425202" cy="17562"/>
          </a:xfrm>
          <a:prstGeom prst="roundRect">
            <a:avLst>
              <a:gd name="adj" fmla="val 451137"/>
            </a:avLst>
          </a:prstGeom>
          <a:solidFill>
            <a:srgbClr val="8D2424"/>
          </a:solidFill>
          <a:ln/>
        </p:spPr>
      </p:sp>
      <p:pic>
        <p:nvPicPr>
          <p:cNvPr id="15" name="Image 3" descr="preencoded.png"/>
          <p:cNvPicPr>
            <a:picLocks noChangeAspect="1"/>
          </p:cNvPicPr>
          <p:nvPr/>
        </p:nvPicPr>
        <p:blipFill>
          <a:blip r:embed="rId6"/>
          <a:stretch>
            <a:fillRect/>
          </a:stretch>
        </p:blipFill>
        <p:spPr>
          <a:xfrm>
            <a:off x="3480197" y="4066342"/>
            <a:ext cx="3268147" cy="1295995"/>
          </a:xfrm>
          <a:prstGeom prst="rect">
            <a:avLst/>
          </a:prstGeom>
        </p:spPr>
      </p:pic>
      <p:sp>
        <p:nvSpPr>
          <p:cNvPr id="16" name="Text 10"/>
          <p:cNvSpPr/>
          <p:nvPr/>
        </p:nvSpPr>
        <p:spPr>
          <a:xfrm>
            <a:off x="5017175" y="4538305"/>
            <a:ext cx="193953" cy="351949"/>
          </a:xfrm>
          <a:prstGeom prst="rect">
            <a:avLst/>
          </a:prstGeom>
          <a:noFill/>
          <a:ln/>
        </p:spPr>
        <p:txBody>
          <a:bodyPr wrap="none" rtlCol="0" anchor="t"/>
          <a:lstStyle/>
          <a:p>
            <a:pPr marL="0" indent="0" algn="ctr">
              <a:lnSpc>
                <a:spcPts val="2773"/>
              </a:lnSpc>
              <a:buNone/>
            </a:pPr>
            <a:r>
              <a:rPr lang="en-US" sz="1733" dirty="0">
                <a:solidFill>
                  <a:srgbClr val="FFE5E5"/>
                </a:solidFill>
                <a:latin typeface="Dela Gothic One" pitchFamily="34" charset="0"/>
                <a:ea typeface="Dela Gothic One" pitchFamily="34" charset="-122"/>
                <a:cs typeface="Dela Gothic One" pitchFamily="34" charset="-120"/>
              </a:rPr>
              <a:t>3</a:t>
            </a:r>
            <a:endParaRPr lang="en-US" sz="1733" dirty="0"/>
          </a:p>
        </p:txBody>
      </p:sp>
      <p:sp>
        <p:nvSpPr>
          <p:cNvPr id="17" name="Text 11"/>
          <p:cNvSpPr/>
          <p:nvPr/>
        </p:nvSpPr>
        <p:spPr>
          <a:xfrm>
            <a:off x="6924318" y="4383167"/>
            <a:ext cx="2200751" cy="275034"/>
          </a:xfrm>
          <a:prstGeom prst="rect">
            <a:avLst/>
          </a:prstGeom>
          <a:noFill/>
          <a:ln/>
        </p:spPr>
        <p:txBody>
          <a:bodyPr wrap="none" rtlCol="0" anchor="t"/>
          <a:lstStyle/>
          <a:p>
            <a:pPr marL="0" indent="0" algn="l">
              <a:lnSpc>
                <a:spcPts val="2166"/>
              </a:lnSpc>
              <a:buNone/>
            </a:pPr>
            <a:r>
              <a:rPr lang="en-US" sz="1733" dirty="0">
                <a:solidFill>
                  <a:srgbClr val="FFE5E5"/>
                </a:solidFill>
                <a:latin typeface="Dela Gothic One" pitchFamily="34" charset="0"/>
                <a:ea typeface="Dela Gothic One" pitchFamily="34" charset="-122"/>
                <a:cs typeface="Dela Gothic One" pitchFamily="34" charset="-120"/>
              </a:rPr>
              <a:t>Border</a:t>
            </a:r>
            <a:endParaRPr lang="en-US" sz="1733" dirty="0"/>
          </a:p>
        </p:txBody>
      </p:sp>
      <p:sp>
        <p:nvSpPr>
          <p:cNvPr id="18" name="Text 12"/>
          <p:cNvSpPr/>
          <p:nvPr/>
        </p:nvSpPr>
        <p:spPr>
          <a:xfrm>
            <a:off x="6924318" y="4763810"/>
            <a:ext cx="3759875" cy="281702"/>
          </a:xfrm>
          <a:prstGeom prst="rect">
            <a:avLst/>
          </a:prstGeom>
          <a:noFill/>
          <a:ln/>
        </p:spPr>
        <p:txBody>
          <a:bodyPr wrap="none" rtlCol="0" anchor="t"/>
          <a:lstStyle/>
          <a:p>
            <a:pPr marL="0" indent="0" algn="l">
              <a:lnSpc>
                <a:spcPts val="2218"/>
              </a:lnSpc>
              <a:buNone/>
            </a:pPr>
            <a:r>
              <a:rPr lang="en-US" sz="1386" dirty="0">
                <a:solidFill>
                  <a:srgbClr val="FFE5E5"/>
                </a:solidFill>
                <a:latin typeface="DM Sans" pitchFamily="34" charset="0"/>
                <a:ea typeface="DM Sans" pitchFamily="34" charset="-122"/>
                <a:cs typeface="DM Sans" pitchFamily="34" charset="-120"/>
              </a:rPr>
              <a:t>The line surrounding the padding and content.</a:t>
            </a:r>
            <a:endParaRPr lang="en-US" sz="1386" dirty="0"/>
          </a:p>
        </p:txBody>
      </p:sp>
      <p:sp>
        <p:nvSpPr>
          <p:cNvPr id="19" name="Shape 13"/>
          <p:cNvSpPr/>
          <p:nvPr/>
        </p:nvSpPr>
        <p:spPr>
          <a:xfrm>
            <a:off x="6792278" y="5365522"/>
            <a:ext cx="4880491" cy="17562"/>
          </a:xfrm>
          <a:prstGeom prst="roundRect">
            <a:avLst>
              <a:gd name="adj" fmla="val 451137"/>
            </a:avLst>
          </a:prstGeom>
          <a:solidFill>
            <a:srgbClr val="8D2424"/>
          </a:solidFill>
          <a:ln/>
        </p:spPr>
      </p:sp>
      <p:pic>
        <p:nvPicPr>
          <p:cNvPr id="20" name="Image 4" descr="preencoded.png"/>
          <p:cNvPicPr>
            <a:picLocks noChangeAspect="1"/>
          </p:cNvPicPr>
          <p:nvPr/>
        </p:nvPicPr>
        <p:blipFill>
          <a:blip r:embed="rId7"/>
          <a:stretch>
            <a:fillRect/>
          </a:stretch>
        </p:blipFill>
        <p:spPr>
          <a:xfrm>
            <a:off x="2935486" y="5406271"/>
            <a:ext cx="4357449" cy="1295995"/>
          </a:xfrm>
          <a:prstGeom prst="rect">
            <a:avLst/>
          </a:prstGeom>
        </p:spPr>
      </p:pic>
      <p:sp>
        <p:nvSpPr>
          <p:cNvPr id="21" name="Text 14"/>
          <p:cNvSpPr/>
          <p:nvPr/>
        </p:nvSpPr>
        <p:spPr>
          <a:xfrm>
            <a:off x="5012412" y="5878235"/>
            <a:ext cx="203359" cy="351949"/>
          </a:xfrm>
          <a:prstGeom prst="rect">
            <a:avLst/>
          </a:prstGeom>
          <a:noFill/>
          <a:ln/>
        </p:spPr>
        <p:txBody>
          <a:bodyPr wrap="none" rtlCol="0" anchor="t"/>
          <a:lstStyle/>
          <a:p>
            <a:pPr marL="0" indent="0" algn="ctr">
              <a:lnSpc>
                <a:spcPts val="2773"/>
              </a:lnSpc>
              <a:buNone/>
            </a:pPr>
            <a:r>
              <a:rPr lang="en-US" sz="1733" dirty="0">
                <a:solidFill>
                  <a:srgbClr val="FFE5E5"/>
                </a:solidFill>
                <a:latin typeface="Dela Gothic One" pitchFamily="34" charset="0"/>
                <a:ea typeface="Dela Gothic One" pitchFamily="34" charset="-122"/>
                <a:cs typeface="Dela Gothic One" pitchFamily="34" charset="-120"/>
              </a:rPr>
              <a:t>4</a:t>
            </a:r>
            <a:endParaRPr lang="en-US" sz="1733" dirty="0"/>
          </a:p>
        </p:txBody>
      </p:sp>
      <p:sp>
        <p:nvSpPr>
          <p:cNvPr id="22" name="Text 15"/>
          <p:cNvSpPr/>
          <p:nvPr/>
        </p:nvSpPr>
        <p:spPr>
          <a:xfrm>
            <a:off x="7468910" y="5582245"/>
            <a:ext cx="2200751" cy="275034"/>
          </a:xfrm>
          <a:prstGeom prst="rect">
            <a:avLst/>
          </a:prstGeom>
          <a:noFill/>
          <a:ln/>
        </p:spPr>
        <p:txBody>
          <a:bodyPr wrap="none" rtlCol="0" anchor="t"/>
          <a:lstStyle/>
          <a:p>
            <a:pPr marL="0" indent="0" algn="l">
              <a:lnSpc>
                <a:spcPts val="2166"/>
              </a:lnSpc>
              <a:buNone/>
            </a:pPr>
            <a:r>
              <a:rPr lang="en-US" sz="1733" dirty="0">
                <a:solidFill>
                  <a:srgbClr val="FFE5E5"/>
                </a:solidFill>
                <a:latin typeface="Dela Gothic One" pitchFamily="34" charset="0"/>
                <a:ea typeface="Dela Gothic One" pitchFamily="34" charset="-122"/>
                <a:cs typeface="Dela Gothic One" pitchFamily="34" charset="-120"/>
              </a:rPr>
              <a:t>Margin</a:t>
            </a:r>
            <a:endParaRPr lang="en-US" sz="1733" dirty="0"/>
          </a:p>
        </p:txBody>
      </p:sp>
      <p:sp>
        <p:nvSpPr>
          <p:cNvPr id="23" name="Text 16"/>
          <p:cNvSpPr/>
          <p:nvPr/>
        </p:nvSpPr>
        <p:spPr>
          <a:xfrm>
            <a:off x="7468910" y="5962888"/>
            <a:ext cx="4071818" cy="563404"/>
          </a:xfrm>
          <a:prstGeom prst="rect">
            <a:avLst/>
          </a:prstGeom>
          <a:noFill/>
          <a:ln/>
        </p:spPr>
        <p:txBody>
          <a:bodyPr wrap="square" rtlCol="0" anchor="t"/>
          <a:lstStyle/>
          <a:p>
            <a:pPr marL="0" indent="0" algn="l">
              <a:lnSpc>
                <a:spcPts val="2218"/>
              </a:lnSpc>
              <a:buNone/>
            </a:pPr>
            <a:r>
              <a:rPr lang="en-US" sz="1386" dirty="0">
                <a:solidFill>
                  <a:srgbClr val="FFE5E5"/>
                </a:solidFill>
                <a:latin typeface="DM Sans" pitchFamily="34" charset="0"/>
                <a:ea typeface="DM Sans" pitchFamily="34" charset="-122"/>
                <a:cs typeface="DM Sans" pitchFamily="34" charset="-120"/>
              </a:rPr>
              <a:t>The space between the border and the surrounding elements.</a:t>
            </a:r>
            <a:endParaRPr lang="en-US" sz="1386" dirty="0"/>
          </a:p>
        </p:txBody>
      </p:sp>
      <p:sp>
        <p:nvSpPr>
          <p:cNvPr id="24" name="Text 17"/>
          <p:cNvSpPr/>
          <p:nvPr/>
        </p:nvSpPr>
        <p:spPr>
          <a:xfrm>
            <a:off x="2913578" y="6900267"/>
            <a:ext cx="8803124" cy="845106"/>
          </a:xfrm>
          <a:prstGeom prst="rect">
            <a:avLst/>
          </a:prstGeom>
          <a:noFill/>
          <a:ln/>
        </p:spPr>
        <p:txBody>
          <a:bodyPr wrap="square" rtlCol="0" anchor="t"/>
          <a:lstStyle/>
          <a:p>
            <a:pPr marL="0" indent="0">
              <a:lnSpc>
                <a:spcPts val="2218"/>
              </a:lnSpc>
              <a:buNone/>
            </a:pPr>
            <a:r>
              <a:rPr lang="en-US" sz="1386" dirty="0">
                <a:solidFill>
                  <a:srgbClr val="FFE5E5"/>
                </a:solidFill>
                <a:latin typeface="DM Sans" pitchFamily="34" charset="0"/>
                <a:ea typeface="DM Sans" pitchFamily="34" charset="-122"/>
                <a:cs typeface="DM Sans" pitchFamily="34" charset="-120"/>
              </a:rPr>
              <a:t>The CSS box model is a fundamental concept that describes how elements are sized and positioned on a web page. Understanding the box model, with its four key components - content, padding, border, and margin - is crucial for effectively controlling the layout and spacing of HTML elements using CSS.</a:t>
            </a:r>
            <a:endParaRPr lang="en-US" sz="13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592</Words>
  <Application>Microsoft Office PowerPoint</Application>
  <PresentationFormat>Custom</PresentationFormat>
  <Paragraphs>52</Paragraphs>
  <Slides>8</Slides>
  <Notes>8</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Windows User</cp:lastModifiedBy>
  <cp:revision>2</cp:revision>
  <dcterms:created xsi:type="dcterms:W3CDTF">2024-04-29T18:39:36Z</dcterms:created>
  <dcterms:modified xsi:type="dcterms:W3CDTF">2024-05-06T18:36:39Z</dcterms:modified>
</cp:coreProperties>
</file>